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2.xml" ContentType="application/vnd.openxmlformats-officedocument.theme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24" r:id="rId2"/>
    <p:sldMasterId id="2147483783" r:id="rId3"/>
  </p:sldMasterIdLst>
  <p:notesMasterIdLst>
    <p:notesMasterId r:id="rId22"/>
  </p:notesMasterIdLst>
  <p:sldIdLst>
    <p:sldId id="543" r:id="rId4"/>
    <p:sldId id="510" r:id="rId5"/>
    <p:sldId id="524" r:id="rId6"/>
    <p:sldId id="544" r:id="rId7"/>
    <p:sldId id="539" r:id="rId8"/>
    <p:sldId id="528" r:id="rId9"/>
    <p:sldId id="530" r:id="rId10"/>
    <p:sldId id="534" r:id="rId11"/>
    <p:sldId id="535" r:id="rId12"/>
    <p:sldId id="541" r:id="rId13"/>
    <p:sldId id="542" r:id="rId14"/>
    <p:sldId id="518" r:id="rId15"/>
    <p:sldId id="502" r:id="rId16"/>
    <p:sldId id="533" r:id="rId17"/>
    <p:sldId id="538" r:id="rId18"/>
    <p:sldId id="507" r:id="rId19"/>
    <p:sldId id="501" r:id="rId20"/>
    <p:sldId id="545" r:id="rId21"/>
  </p:sldIdLst>
  <p:sldSz cx="9144000" cy="5143500" type="screen16x9"/>
  <p:notesSz cx="6858000" cy="9144000"/>
  <p:embeddedFontLs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黑体" pitchFamily="49" charset="-122"/>
      <p:regular r:id="rId27"/>
    </p:embeddedFont>
    <p:embeddedFont>
      <p:font typeface="楷体" pitchFamily="49" charset="-122"/>
      <p:regular r:id="rId28"/>
    </p:embeddedFont>
    <p:embeddedFont>
      <p:font typeface="幼圆" pitchFamily="49" charset="-122"/>
      <p:regular r:id="rId29"/>
    </p:embeddedFont>
    <p:embeddedFont>
      <p:font typeface="微软雅黑" pitchFamily="34" charset="-122"/>
      <p:regular r:id="rId30"/>
      <p:bold r:id="rId31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8F8F8"/>
    <a:srgbClr val="B56CCC"/>
    <a:srgbClr val="FF6600"/>
    <a:srgbClr val="AFF22A"/>
    <a:srgbClr val="FF9933"/>
    <a:srgbClr val="009900"/>
    <a:srgbClr val="0000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9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49250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1161854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54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694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076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06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007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96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14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519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772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05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4177981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431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27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9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45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61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994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11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515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73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215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99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29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71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34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67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440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495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16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978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68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29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669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95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69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89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84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229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131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87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18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05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75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48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056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12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57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68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37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573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11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55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88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892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37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293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599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7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27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44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113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944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62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42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00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36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112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287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35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07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8083156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2860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0463934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4998301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214990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55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9074736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4966984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333866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3656418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7724035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2999103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47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31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12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35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25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759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7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90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01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35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97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80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737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7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651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92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42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458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43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077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86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18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330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17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74815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690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9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01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28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20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52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71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00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488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02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70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20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30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20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821389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44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37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23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458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565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53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27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6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327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41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124593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177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457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320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7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87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478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391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59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2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872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140490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82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74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19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903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75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545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17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666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804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604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91014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9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44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83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010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367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574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70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744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90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030809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7676708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4762026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51666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1802079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8110280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177361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8286457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48872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1655656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0446284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3571621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0004427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9608433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99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1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693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78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71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679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" Target="../slides/slid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5.xml"/><Relationship Id="rId18" Type="http://schemas.openxmlformats.org/officeDocument/2006/relationships/slideLayout" Target="../slideLayouts/slideLayout100.xml"/><Relationship Id="rId26" Type="http://schemas.openxmlformats.org/officeDocument/2006/relationships/slideLayout" Target="../slideLayouts/slideLayout108.xml"/><Relationship Id="rId39" Type="http://schemas.openxmlformats.org/officeDocument/2006/relationships/slideLayout" Target="../slideLayouts/slideLayout121.xml"/><Relationship Id="rId21" Type="http://schemas.openxmlformats.org/officeDocument/2006/relationships/slideLayout" Target="../slideLayouts/slideLayout103.xml"/><Relationship Id="rId34" Type="http://schemas.openxmlformats.org/officeDocument/2006/relationships/slideLayout" Target="../slideLayouts/slideLayout116.xml"/><Relationship Id="rId42" Type="http://schemas.openxmlformats.org/officeDocument/2006/relationships/slideLayout" Target="../slideLayouts/slideLayout124.xml"/><Relationship Id="rId47" Type="http://schemas.openxmlformats.org/officeDocument/2006/relationships/slideLayout" Target="../slideLayouts/slideLayout129.xml"/><Relationship Id="rId50" Type="http://schemas.openxmlformats.org/officeDocument/2006/relationships/slideLayout" Target="../slideLayouts/slideLayout132.xml"/><Relationship Id="rId55" Type="http://schemas.openxmlformats.org/officeDocument/2006/relationships/slideLayout" Target="../slideLayouts/slideLayout137.xml"/><Relationship Id="rId63" Type="http://schemas.openxmlformats.org/officeDocument/2006/relationships/slideLayout" Target="../slideLayouts/slideLayout145.xml"/><Relationship Id="rId68" Type="http://schemas.openxmlformats.org/officeDocument/2006/relationships/slideLayout" Target="../slideLayouts/slideLayout150.xml"/><Relationship Id="rId76" Type="http://schemas.openxmlformats.org/officeDocument/2006/relationships/slideLayout" Target="../slideLayouts/slideLayout158.xml"/><Relationship Id="rId84" Type="http://schemas.openxmlformats.org/officeDocument/2006/relationships/image" Target="../media/image1.png"/><Relationship Id="rId7" Type="http://schemas.openxmlformats.org/officeDocument/2006/relationships/slideLayout" Target="../slideLayouts/slideLayout89.xml"/><Relationship Id="rId71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98.xml"/><Relationship Id="rId29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93.xml"/><Relationship Id="rId24" Type="http://schemas.openxmlformats.org/officeDocument/2006/relationships/slideLayout" Target="../slideLayouts/slideLayout106.xml"/><Relationship Id="rId32" Type="http://schemas.openxmlformats.org/officeDocument/2006/relationships/slideLayout" Target="../slideLayouts/slideLayout114.xml"/><Relationship Id="rId37" Type="http://schemas.openxmlformats.org/officeDocument/2006/relationships/slideLayout" Target="../slideLayouts/slideLayout119.xml"/><Relationship Id="rId40" Type="http://schemas.openxmlformats.org/officeDocument/2006/relationships/slideLayout" Target="../slideLayouts/slideLayout122.xml"/><Relationship Id="rId45" Type="http://schemas.openxmlformats.org/officeDocument/2006/relationships/slideLayout" Target="../slideLayouts/slideLayout127.xml"/><Relationship Id="rId53" Type="http://schemas.openxmlformats.org/officeDocument/2006/relationships/slideLayout" Target="../slideLayouts/slideLayout135.xml"/><Relationship Id="rId58" Type="http://schemas.openxmlformats.org/officeDocument/2006/relationships/slideLayout" Target="../slideLayouts/slideLayout140.xml"/><Relationship Id="rId66" Type="http://schemas.openxmlformats.org/officeDocument/2006/relationships/slideLayout" Target="../slideLayouts/slideLayout148.xml"/><Relationship Id="rId74" Type="http://schemas.openxmlformats.org/officeDocument/2006/relationships/slideLayout" Target="../slideLayouts/slideLayout156.xml"/><Relationship Id="rId79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143.xml"/><Relationship Id="rId82" Type="http://schemas.openxmlformats.org/officeDocument/2006/relationships/slideLayout" Target="../slideLayouts/slideLayout164.xml"/><Relationship Id="rId19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6.xml"/><Relationship Id="rId22" Type="http://schemas.openxmlformats.org/officeDocument/2006/relationships/slideLayout" Target="../slideLayouts/slideLayout104.xml"/><Relationship Id="rId27" Type="http://schemas.openxmlformats.org/officeDocument/2006/relationships/slideLayout" Target="../slideLayouts/slideLayout109.xml"/><Relationship Id="rId30" Type="http://schemas.openxmlformats.org/officeDocument/2006/relationships/slideLayout" Target="../slideLayouts/slideLayout112.xml"/><Relationship Id="rId35" Type="http://schemas.openxmlformats.org/officeDocument/2006/relationships/slideLayout" Target="../slideLayouts/slideLayout117.xml"/><Relationship Id="rId43" Type="http://schemas.openxmlformats.org/officeDocument/2006/relationships/slideLayout" Target="../slideLayouts/slideLayout125.xml"/><Relationship Id="rId48" Type="http://schemas.openxmlformats.org/officeDocument/2006/relationships/slideLayout" Target="../slideLayouts/slideLayout130.xml"/><Relationship Id="rId56" Type="http://schemas.openxmlformats.org/officeDocument/2006/relationships/slideLayout" Target="../slideLayouts/slideLayout138.xml"/><Relationship Id="rId64" Type="http://schemas.openxmlformats.org/officeDocument/2006/relationships/slideLayout" Target="../slideLayouts/slideLayout146.xml"/><Relationship Id="rId69" Type="http://schemas.openxmlformats.org/officeDocument/2006/relationships/slideLayout" Target="../slideLayouts/slideLayout151.xml"/><Relationship Id="rId77" Type="http://schemas.openxmlformats.org/officeDocument/2006/relationships/slideLayout" Target="../slideLayouts/slideLayout159.xml"/><Relationship Id="rId8" Type="http://schemas.openxmlformats.org/officeDocument/2006/relationships/slideLayout" Target="../slideLayouts/slideLayout90.xml"/><Relationship Id="rId51" Type="http://schemas.openxmlformats.org/officeDocument/2006/relationships/slideLayout" Target="../slideLayouts/slideLayout133.xml"/><Relationship Id="rId72" Type="http://schemas.openxmlformats.org/officeDocument/2006/relationships/slideLayout" Target="../slideLayouts/slideLayout154.xml"/><Relationship Id="rId80" Type="http://schemas.openxmlformats.org/officeDocument/2006/relationships/slideLayout" Target="../slideLayouts/slideLayout162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9.xml"/><Relationship Id="rId25" Type="http://schemas.openxmlformats.org/officeDocument/2006/relationships/slideLayout" Target="../slideLayouts/slideLayout107.xml"/><Relationship Id="rId33" Type="http://schemas.openxmlformats.org/officeDocument/2006/relationships/slideLayout" Target="../slideLayouts/slideLayout115.xml"/><Relationship Id="rId38" Type="http://schemas.openxmlformats.org/officeDocument/2006/relationships/slideLayout" Target="../slideLayouts/slideLayout120.xml"/><Relationship Id="rId46" Type="http://schemas.openxmlformats.org/officeDocument/2006/relationships/slideLayout" Target="../slideLayouts/slideLayout128.xml"/><Relationship Id="rId59" Type="http://schemas.openxmlformats.org/officeDocument/2006/relationships/slideLayout" Target="../slideLayouts/slideLayout141.xml"/><Relationship Id="rId67" Type="http://schemas.openxmlformats.org/officeDocument/2006/relationships/slideLayout" Target="../slideLayouts/slideLayout149.xml"/><Relationship Id="rId20" Type="http://schemas.openxmlformats.org/officeDocument/2006/relationships/slideLayout" Target="../slideLayouts/slideLayout102.xml"/><Relationship Id="rId41" Type="http://schemas.openxmlformats.org/officeDocument/2006/relationships/slideLayout" Target="../slideLayouts/slideLayout123.xml"/><Relationship Id="rId54" Type="http://schemas.openxmlformats.org/officeDocument/2006/relationships/slideLayout" Target="../slideLayouts/slideLayout136.xml"/><Relationship Id="rId62" Type="http://schemas.openxmlformats.org/officeDocument/2006/relationships/slideLayout" Target="../slideLayouts/slideLayout144.xml"/><Relationship Id="rId70" Type="http://schemas.openxmlformats.org/officeDocument/2006/relationships/slideLayout" Target="../slideLayouts/slideLayout152.xml"/><Relationship Id="rId75" Type="http://schemas.openxmlformats.org/officeDocument/2006/relationships/slideLayout" Target="../slideLayouts/slideLayout157.xml"/><Relationship Id="rId83" Type="http://schemas.openxmlformats.org/officeDocument/2006/relationships/theme" Target="../theme/theme2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5" Type="http://schemas.openxmlformats.org/officeDocument/2006/relationships/slideLayout" Target="../slideLayouts/slideLayout97.xml"/><Relationship Id="rId23" Type="http://schemas.openxmlformats.org/officeDocument/2006/relationships/slideLayout" Target="../slideLayouts/slideLayout105.xml"/><Relationship Id="rId28" Type="http://schemas.openxmlformats.org/officeDocument/2006/relationships/slideLayout" Target="../slideLayouts/slideLayout110.xml"/><Relationship Id="rId36" Type="http://schemas.openxmlformats.org/officeDocument/2006/relationships/slideLayout" Target="../slideLayouts/slideLayout118.xml"/><Relationship Id="rId49" Type="http://schemas.openxmlformats.org/officeDocument/2006/relationships/slideLayout" Target="../slideLayouts/slideLayout131.xml"/><Relationship Id="rId57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92.xml"/><Relationship Id="rId31" Type="http://schemas.openxmlformats.org/officeDocument/2006/relationships/slideLayout" Target="../slideLayouts/slideLayout113.xml"/><Relationship Id="rId44" Type="http://schemas.openxmlformats.org/officeDocument/2006/relationships/slideLayout" Target="../slideLayouts/slideLayout126.xml"/><Relationship Id="rId52" Type="http://schemas.openxmlformats.org/officeDocument/2006/relationships/slideLayout" Target="../slideLayouts/slideLayout134.xml"/><Relationship Id="rId60" Type="http://schemas.openxmlformats.org/officeDocument/2006/relationships/slideLayout" Target="../slideLayouts/slideLayout142.xml"/><Relationship Id="rId65" Type="http://schemas.openxmlformats.org/officeDocument/2006/relationships/slideLayout" Target="../slideLayouts/slideLayout147.xml"/><Relationship Id="rId73" Type="http://schemas.openxmlformats.org/officeDocument/2006/relationships/slideLayout" Target="../slideLayouts/slideLayout155.xml"/><Relationship Id="rId78" Type="http://schemas.openxmlformats.org/officeDocument/2006/relationships/slideLayout" Target="../slideLayouts/slideLayout160.xml"/><Relationship Id="rId81" Type="http://schemas.openxmlformats.org/officeDocument/2006/relationships/slideLayout" Target="../slideLayouts/slideLayout16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13" Type="http://schemas.openxmlformats.org/officeDocument/2006/relationships/slideLayout" Target="../slideLayouts/slideLayout177.xml"/><Relationship Id="rId18" Type="http://schemas.openxmlformats.org/officeDocument/2006/relationships/slideLayout" Target="../slideLayouts/slideLayout182.xml"/><Relationship Id="rId26" Type="http://schemas.openxmlformats.org/officeDocument/2006/relationships/slideLayout" Target="../slideLayouts/slideLayout190.xml"/><Relationship Id="rId39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167.xml"/><Relationship Id="rId21" Type="http://schemas.openxmlformats.org/officeDocument/2006/relationships/slideLayout" Target="../slideLayouts/slideLayout185.xml"/><Relationship Id="rId34" Type="http://schemas.openxmlformats.org/officeDocument/2006/relationships/slideLayout" Target="../slideLayouts/slideLayout198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6.xml"/><Relationship Id="rId17" Type="http://schemas.openxmlformats.org/officeDocument/2006/relationships/slideLayout" Target="../slideLayouts/slideLayout181.xml"/><Relationship Id="rId25" Type="http://schemas.openxmlformats.org/officeDocument/2006/relationships/slideLayout" Target="../slideLayouts/slideLayout189.xml"/><Relationship Id="rId33" Type="http://schemas.openxmlformats.org/officeDocument/2006/relationships/slideLayout" Target="../slideLayouts/slideLayout197.xml"/><Relationship Id="rId38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80.xml"/><Relationship Id="rId20" Type="http://schemas.openxmlformats.org/officeDocument/2006/relationships/slideLayout" Target="../slideLayouts/slideLayout184.xml"/><Relationship Id="rId29" Type="http://schemas.openxmlformats.org/officeDocument/2006/relationships/slideLayout" Target="../slideLayouts/slideLayout193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24" Type="http://schemas.openxmlformats.org/officeDocument/2006/relationships/slideLayout" Target="../slideLayouts/slideLayout188.xml"/><Relationship Id="rId32" Type="http://schemas.openxmlformats.org/officeDocument/2006/relationships/slideLayout" Target="../slideLayouts/slideLayout196.xml"/><Relationship Id="rId37" Type="http://schemas.openxmlformats.org/officeDocument/2006/relationships/slideLayout" Target="../slideLayouts/slideLayout201.xml"/><Relationship Id="rId40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169.xml"/><Relationship Id="rId15" Type="http://schemas.openxmlformats.org/officeDocument/2006/relationships/slideLayout" Target="../slideLayouts/slideLayout179.xml"/><Relationship Id="rId23" Type="http://schemas.openxmlformats.org/officeDocument/2006/relationships/slideLayout" Target="../slideLayouts/slideLayout187.xml"/><Relationship Id="rId28" Type="http://schemas.openxmlformats.org/officeDocument/2006/relationships/slideLayout" Target="../slideLayouts/slideLayout192.xml"/><Relationship Id="rId36" Type="http://schemas.openxmlformats.org/officeDocument/2006/relationships/slideLayout" Target="../slideLayouts/slideLayout200.xml"/><Relationship Id="rId10" Type="http://schemas.openxmlformats.org/officeDocument/2006/relationships/slideLayout" Target="../slideLayouts/slideLayout174.xml"/><Relationship Id="rId19" Type="http://schemas.openxmlformats.org/officeDocument/2006/relationships/slideLayout" Target="../slideLayouts/slideLayout183.xml"/><Relationship Id="rId31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Relationship Id="rId14" Type="http://schemas.openxmlformats.org/officeDocument/2006/relationships/slideLayout" Target="../slideLayouts/slideLayout178.xml"/><Relationship Id="rId22" Type="http://schemas.openxmlformats.org/officeDocument/2006/relationships/slideLayout" Target="../slideLayouts/slideLayout186.xml"/><Relationship Id="rId27" Type="http://schemas.openxmlformats.org/officeDocument/2006/relationships/slideLayout" Target="../slideLayouts/slideLayout191.xml"/><Relationship Id="rId30" Type="http://schemas.openxmlformats.org/officeDocument/2006/relationships/slideLayout" Target="../slideLayouts/slideLayout194.xml"/><Relationship Id="rId35" Type="http://schemas.openxmlformats.org/officeDocument/2006/relationships/slideLayout" Target="../slideLayouts/slideLayout199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圆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的面积（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86" action="ppaction://hlinksldjump"/>
            </p:cNvPr>
            <p:cNvPicPr>
              <a:picLocks noChangeAspect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8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852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769" r:id="rId55"/>
    <p:sldLayoutId id="2147483770" r:id="rId56"/>
    <p:sldLayoutId id="2147483771" r:id="rId57"/>
    <p:sldLayoutId id="2147483772" r:id="rId58"/>
    <p:sldLayoutId id="2147483773" r:id="rId59"/>
    <p:sldLayoutId id="2147483774" r:id="rId60"/>
    <p:sldLayoutId id="2147483775" r:id="rId61"/>
    <p:sldLayoutId id="2147483776" r:id="rId62"/>
    <p:sldLayoutId id="2147483777" r:id="rId63"/>
    <p:sldLayoutId id="2147483778" r:id="rId64"/>
    <p:sldLayoutId id="2147483779" r:id="rId65"/>
    <p:sldLayoutId id="2147483780" r:id="rId66"/>
    <p:sldLayoutId id="2147483781" r:id="rId67"/>
    <p:sldLayoutId id="2147483782" r:id="rId68"/>
    <p:sldLayoutId id="2147483676" r:id="rId69"/>
    <p:sldLayoutId id="2147483677" r:id="rId70"/>
    <p:sldLayoutId id="2147483678" r:id="rId71"/>
    <p:sldLayoutId id="2147483679" r:id="rId72"/>
    <p:sldLayoutId id="2147483680" r:id="rId73"/>
    <p:sldLayoutId id="2147483681" r:id="rId74"/>
    <p:sldLayoutId id="2147483682" r:id="rId75"/>
    <p:sldLayoutId id="2147483707" r:id="rId76"/>
    <p:sldLayoutId id="2147483708" r:id="rId77"/>
    <p:sldLayoutId id="2147483709" r:id="rId78"/>
    <p:sldLayoutId id="2147483710" r:id="rId79"/>
    <p:sldLayoutId id="2147483711" r:id="rId80"/>
    <p:sldLayoutId id="2147483712" r:id="rId81"/>
    <p:sldLayoutId id="2147483713" r:id="rId8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圆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的面积（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506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  <p:sldLayoutId id="2147483842" r:id="rId18"/>
    <p:sldLayoutId id="2147483843" r:id="rId19"/>
    <p:sldLayoutId id="2147483844" r:id="rId20"/>
    <p:sldLayoutId id="2147483845" r:id="rId21"/>
    <p:sldLayoutId id="2147483846" r:id="rId22"/>
    <p:sldLayoutId id="2147483847" r:id="rId23"/>
    <p:sldLayoutId id="2147483848" r:id="rId24"/>
    <p:sldLayoutId id="2147483849" r:id="rId25"/>
    <p:sldLayoutId id="2147483850" r:id="rId26"/>
    <p:sldLayoutId id="2147483851" r:id="rId27"/>
    <p:sldLayoutId id="2147483852" r:id="rId28"/>
    <p:sldLayoutId id="2147483853" r:id="rId29"/>
    <p:sldLayoutId id="2147483854" r:id="rId30"/>
    <p:sldLayoutId id="2147483855" r:id="rId31"/>
    <p:sldLayoutId id="2147483856" r:id="rId32"/>
    <p:sldLayoutId id="2147483857" r:id="rId33"/>
    <p:sldLayoutId id="2147483858" r:id="rId34"/>
    <p:sldLayoutId id="2147483859" r:id="rId35"/>
    <p:sldLayoutId id="2147483860" r:id="rId36"/>
    <p:sldLayoutId id="2147483861" r:id="rId37"/>
    <p:sldLayoutId id="2147483862" r:id="rId38"/>
    <p:sldLayoutId id="2147483863" r:id="rId39"/>
    <p:sldLayoutId id="2147483864" r:id="rId40"/>
    <p:sldLayoutId id="2147483865" r:id="rId41"/>
    <p:sldLayoutId id="2147483866" r:id="rId42"/>
    <p:sldLayoutId id="2147483867" r:id="rId43"/>
    <p:sldLayoutId id="2147483868" r:id="rId44"/>
    <p:sldLayoutId id="2147483869" r:id="rId45"/>
    <p:sldLayoutId id="2147483870" r:id="rId46"/>
    <p:sldLayoutId id="2147483871" r:id="rId47"/>
    <p:sldLayoutId id="2147483872" r:id="rId48"/>
    <p:sldLayoutId id="2147483873" r:id="rId49"/>
    <p:sldLayoutId id="2147483874" r:id="rId50"/>
    <p:sldLayoutId id="2147483875" r:id="rId51"/>
    <p:sldLayoutId id="2147483876" r:id="rId52"/>
    <p:sldLayoutId id="2147483877" r:id="rId53"/>
    <p:sldLayoutId id="2147483878" r:id="rId54"/>
    <p:sldLayoutId id="2147483879" r:id="rId55"/>
    <p:sldLayoutId id="2147483880" r:id="rId56"/>
    <p:sldLayoutId id="2147483881" r:id="rId57"/>
    <p:sldLayoutId id="2147483882" r:id="rId58"/>
    <p:sldLayoutId id="2147483883" r:id="rId59"/>
    <p:sldLayoutId id="2147483884" r:id="rId60"/>
    <p:sldLayoutId id="2147483885" r:id="rId61"/>
    <p:sldLayoutId id="2147483886" r:id="rId62"/>
    <p:sldLayoutId id="2147483887" r:id="rId63"/>
    <p:sldLayoutId id="2147483888" r:id="rId64"/>
    <p:sldLayoutId id="2147483889" r:id="rId65"/>
    <p:sldLayoutId id="2147483890" r:id="rId66"/>
    <p:sldLayoutId id="2147483891" r:id="rId67"/>
    <p:sldLayoutId id="2147483892" r:id="rId68"/>
    <p:sldLayoutId id="2147483893" r:id="rId69"/>
    <p:sldLayoutId id="2147483894" r:id="rId70"/>
    <p:sldLayoutId id="2147483895" r:id="rId71"/>
    <p:sldLayoutId id="2147483896" r:id="rId72"/>
    <p:sldLayoutId id="2147483897" r:id="rId73"/>
    <p:sldLayoutId id="2147483898" r:id="rId74"/>
    <p:sldLayoutId id="2147483899" r:id="rId75"/>
    <p:sldLayoutId id="2147483900" r:id="rId76"/>
    <p:sldLayoutId id="2147483901" r:id="rId77"/>
    <p:sldLayoutId id="2147483902" r:id="rId78"/>
    <p:sldLayoutId id="2147483903" r:id="rId79"/>
    <p:sldLayoutId id="2147483904" r:id="rId80"/>
    <p:sldLayoutId id="2147483905" r:id="rId81"/>
    <p:sldLayoutId id="2147483906" r:id="rId8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057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  <p:sldLayoutId id="2147483804" r:id="rId21"/>
    <p:sldLayoutId id="2147483805" r:id="rId22"/>
    <p:sldLayoutId id="2147483806" r:id="rId23"/>
    <p:sldLayoutId id="2147483807" r:id="rId24"/>
    <p:sldLayoutId id="2147483808" r:id="rId25"/>
    <p:sldLayoutId id="2147483809" r:id="rId26"/>
    <p:sldLayoutId id="2147483810" r:id="rId27"/>
    <p:sldLayoutId id="2147483811" r:id="rId28"/>
    <p:sldLayoutId id="2147483812" r:id="rId29"/>
    <p:sldLayoutId id="2147483813" r:id="rId30"/>
    <p:sldLayoutId id="2147483814" r:id="rId31"/>
    <p:sldLayoutId id="2147483815" r:id="rId32"/>
    <p:sldLayoutId id="2147483816" r:id="rId33"/>
    <p:sldLayoutId id="2147483817" r:id="rId34"/>
    <p:sldLayoutId id="2147483818" r:id="rId35"/>
    <p:sldLayoutId id="2147483819" r:id="rId36"/>
    <p:sldLayoutId id="2147483820" r:id="rId37"/>
    <p:sldLayoutId id="2147483821" r:id="rId38"/>
    <p:sldLayoutId id="2147483822" r:id="rId39"/>
    <p:sldLayoutId id="2147483823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16.xml"/><Relationship Id="rId7" Type="http://schemas.openxmlformats.org/officeDocument/2006/relationships/slide" Target="slide1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4.emf"/><Relationship Id="rId5" Type="http://schemas.openxmlformats.org/officeDocument/2006/relationships/slide" Target="slide2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7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7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4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5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35535" y="1435155"/>
            <a:ext cx="566244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圆的</a:t>
            </a:r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面积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（</a:t>
            </a:r>
            <a:r>
              <a:rPr lang="en-US" altLang="zh-CN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1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）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情境导入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探究新知</a:t>
            </a: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课堂小结</a:t>
            </a: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/>
                  <a:ea typeface="宋体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365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22"/>
          <p:cNvSpPr txBox="1"/>
          <p:nvPr/>
        </p:nvSpPr>
        <p:spPr>
          <a:xfrm>
            <a:off x="755576" y="475203"/>
            <a:ext cx="712879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sz="2800" b="1" spc="-100" noProof="1">
                <a:latin typeface="楷体" pitchFamily="49" charset="-122"/>
                <a:ea typeface="楷体" pitchFamily="49" charset="-122"/>
                <a:sym typeface="+mn-ea"/>
              </a:rPr>
              <a:t>如果圆的半径是</a:t>
            </a:r>
            <a:r>
              <a:rPr lang="en-US" altLang="zh-CN" sz="28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800" b="1" spc="-100" noProof="1">
                <a:latin typeface="楷体" pitchFamily="49" charset="-122"/>
                <a:ea typeface="楷体" pitchFamily="49" charset="-122"/>
                <a:sym typeface="+mn-ea"/>
              </a:rPr>
              <a:t>，这个长方形的长和宽各应怎样表示？在小组里说说，根据长方形的面积计算方法怎样计算圆的面积。</a:t>
            </a:r>
          </a:p>
        </p:txBody>
      </p:sp>
      <p:sp>
        <p:nvSpPr>
          <p:cNvPr id="17" name="TextBox 22"/>
          <p:cNvSpPr txBox="1"/>
          <p:nvPr/>
        </p:nvSpPr>
        <p:spPr>
          <a:xfrm>
            <a:off x="1691680" y="2139702"/>
            <a:ext cx="34305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长方形的面积 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长×宽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</a:p>
        </p:txBody>
      </p:sp>
      <p:sp>
        <p:nvSpPr>
          <p:cNvPr id="18" name="TextBox 22"/>
          <p:cNvSpPr txBox="1"/>
          <p:nvPr/>
        </p:nvSpPr>
        <p:spPr>
          <a:xfrm>
            <a:off x="2367681" y="2714476"/>
            <a:ext cx="34305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圆的面积 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</a:p>
        </p:txBody>
      </p:sp>
      <p:sp>
        <p:nvSpPr>
          <p:cNvPr id="19" name="TextBox 22"/>
          <p:cNvSpPr txBox="1"/>
          <p:nvPr/>
        </p:nvSpPr>
        <p:spPr>
          <a:xfrm>
            <a:off x="3660105" y="3122662"/>
            <a:ext cx="34321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= </a:t>
            </a:r>
            <a:r>
              <a:rPr lang="zh-CN" altLang="en-US" sz="2400" b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400" b="1" spc="-100" baseline="300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2</a:t>
            </a:r>
            <a:endParaRPr lang="en-US" sz="2400" b="1" spc="-100" baseline="30000" noProof="1">
              <a:latin typeface="Times New Roman" pitchFamily="18" charset="0"/>
              <a:ea typeface="楷体" pitchFamily="49" charset="-122"/>
              <a:cs typeface="Times New Roman" pitchFamily="18" charset="0"/>
              <a:sym typeface="+mn-ea"/>
            </a:endParaRP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544" y="2516038"/>
            <a:ext cx="92075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2"/>
          <p:cNvSpPr txBox="1"/>
          <p:nvPr/>
        </p:nvSpPr>
        <p:spPr>
          <a:xfrm>
            <a:off x="1475656" y="3612961"/>
            <a:ext cx="61792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如果用</a:t>
            </a:r>
            <a:r>
              <a:rPr lang="en-US" altLang="zh-CN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S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表示圆的面积，上面的公式可以写成：</a:t>
            </a:r>
          </a:p>
          <a:p>
            <a:pPr fontAlgn="auto"/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           </a:t>
            </a:r>
            <a:r>
              <a:rPr lang="zh-CN" altLang="en-US" sz="2400" b="1" spc="-100" noProof="1" smtClean="0">
                <a:latin typeface="楷体" pitchFamily="49" charset="-122"/>
                <a:ea typeface="楷体" pitchFamily="49" charset="-122"/>
                <a:sym typeface="+mn-ea"/>
              </a:rPr>
              <a:t>     </a:t>
            </a:r>
            <a:r>
              <a:rPr lang="en-US" altLang="zh-CN" sz="2400" b="1" i="1" spc="-100" noProof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S </a:t>
            </a:r>
            <a:r>
              <a:rPr lang="en-US" altLang="zh-CN" sz="2400" b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= </a:t>
            </a:r>
            <a:r>
              <a:rPr lang="zh-CN" altLang="en-US" sz="2400" b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400" b="1" spc="-100" baseline="300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2</a:t>
            </a:r>
            <a:endParaRPr lang="en-US" altLang="zh-CN" sz="2400" b="1" spc="-100" noProof="1">
              <a:latin typeface="Times New Roman" pitchFamily="18" charset="0"/>
              <a:ea typeface="楷体" pitchFamily="49" charset="-122"/>
              <a:cs typeface="Times New Roman" pitchFamily="18" charset="0"/>
              <a:sym typeface="+mn-ea"/>
            </a:endParaRPr>
          </a:p>
        </p:txBody>
      </p:sp>
      <p:sp>
        <p:nvSpPr>
          <p:cNvPr id="25" name="文本框 14"/>
          <p:cNvSpPr txBox="1"/>
          <p:nvPr/>
        </p:nvSpPr>
        <p:spPr>
          <a:xfrm>
            <a:off x="3866281" y="2714476"/>
            <a:ext cx="91563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2400" b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400" b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×</a:t>
            </a:r>
            <a:r>
              <a:rPr lang="zh-CN" altLang="en-US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en-US" altLang="zh-CN" sz="2400" b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4819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2"/>
          <p:cNvSpPr txBox="1"/>
          <p:nvPr/>
        </p:nvSpPr>
        <p:spPr>
          <a:xfrm>
            <a:off x="1763688" y="483518"/>
            <a:ext cx="715529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sz="2800" b="1" spc="-100" noProof="1">
                <a:latin typeface="楷体" pitchFamily="49" charset="-122"/>
                <a:ea typeface="楷体" pitchFamily="49" charset="-122"/>
                <a:sym typeface="+mn-ea"/>
              </a:rPr>
              <a:t>一个自动旋转喷水器的最远喷水距离大约是</a:t>
            </a:r>
            <a:r>
              <a:rPr lang="en-US" altLang="zh-CN" sz="2800" b="1" spc="-100" noProof="1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zh-CN" altLang="en-US" sz="2800" b="1" spc="-100" noProof="1">
                <a:latin typeface="楷体" pitchFamily="49" charset="-122"/>
                <a:ea typeface="楷体" pitchFamily="49" charset="-122"/>
                <a:sym typeface="+mn-ea"/>
              </a:rPr>
              <a:t>米。它旋转一周喷灌的面积大约是多少平方米？</a:t>
            </a:r>
          </a:p>
        </p:txBody>
      </p:sp>
      <p:sp>
        <p:nvSpPr>
          <p:cNvPr id="19" name="TextBox 22"/>
          <p:cNvSpPr txBox="1"/>
          <p:nvPr/>
        </p:nvSpPr>
        <p:spPr>
          <a:xfrm>
            <a:off x="4029744" y="2279104"/>
            <a:ext cx="26304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en-US" altLang="zh-CN" sz="2400" b="1" baseline="60000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</p:txBody>
      </p:sp>
      <p:sp>
        <p:nvSpPr>
          <p:cNvPr id="21" name="TextBox 22"/>
          <p:cNvSpPr txBox="1"/>
          <p:nvPr/>
        </p:nvSpPr>
        <p:spPr>
          <a:xfrm>
            <a:off x="3703512" y="2715766"/>
            <a:ext cx="26304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＝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25</a:t>
            </a:r>
            <a:endParaRPr lang="en-US" altLang="zh-CN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4" name="AutoShape 34"/>
          <p:cNvSpPr>
            <a:spLocks noChangeArrowheads="1"/>
          </p:cNvSpPr>
          <p:nvPr/>
        </p:nvSpPr>
        <p:spPr bwMode="auto">
          <a:xfrm>
            <a:off x="1116160" y="1794537"/>
            <a:ext cx="2438400" cy="514350"/>
          </a:xfrm>
          <a:prstGeom prst="wedgeRoundRectCallout">
            <a:avLst>
              <a:gd name="adj1" fmla="val -59964"/>
              <a:gd name="adj2" fmla="val 44438"/>
              <a:gd name="adj3" fmla="val 16667"/>
            </a:avLst>
          </a:prstGeom>
          <a:noFill/>
          <a:ln w="12700">
            <a:solidFill>
              <a:srgbClr val="F08694"/>
            </a:solidFill>
            <a:miter lim="800000"/>
            <a:headEnd/>
            <a:tailEnd/>
          </a:ln>
        </p:spPr>
        <p:txBody>
          <a:bodyPr/>
          <a:lstStyle/>
          <a:p>
            <a:pPr fontAlgn="auto"/>
            <a:r>
              <a:rPr lang="zh-CN" altLang="zh-CN" sz="2400" b="1" noProof="1">
                <a:latin typeface="楷体" pitchFamily="49" charset="-122"/>
                <a:ea typeface="楷体" pitchFamily="49" charset="-122"/>
              </a:rPr>
              <a:t>要先算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400" b="1" baseline="50000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是多少。</a:t>
            </a:r>
          </a:p>
        </p:txBody>
      </p:sp>
      <p:sp>
        <p:nvSpPr>
          <p:cNvPr id="27" name="TextBox 22"/>
          <p:cNvSpPr txBox="1"/>
          <p:nvPr/>
        </p:nvSpPr>
        <p:spPr>
          <a:xfrm>
            <a:off x="3669704" y="3147814"/>
            <a:ext cx="26304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＝</a:t>
            </a:r>
            <a:endParaRPr lang="en-US" altLang="zh-CN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28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329" y="3485951"/>
            <a:ext cx="11715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2"/>
          <p:cNvSpPr txBox="1"/>
          <p:nvPr/>
        </p:nvSpPr>
        <p:spPr>
          <a:xfrm>
            <a:off x="4965848" y="3147814"/>
            <a:ext cx="26304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     </a:t>
            </a:r>
            <a:r>
              <a:rPr lang="en-US" altLang="zh-CN" sz="2400" b="1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sz="2400" b="1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endParaRPr lang="zh-CN" sz="2400" b="1" baseline="60000" noProof="1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30" name="TextBox 22"/>
          <p:cNvSpPr txBox="1"/>
          <p:nvPr/>
        </p:nvSpPr>
        <p:spPr>
          <a:xfrm>
            <a:off x="4066579" y="3147814"/>
            <a:ext cx="10064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78.5</a:t>
            </a:r>
            <a:endParaRPr lang="en-US" altLang="zh-CN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5253880" y="3147814"/>
            <a:ext cx="144303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平方米</a:t>
            </a:r>
            <a:endParaRPr lang="zh-CN" altLang="en-US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32" name="TextBox 22"/>
          <p:cNvSpPr txBox="1"/>
          <p:nvPr/>
        </p:nvSpPr>
        <p:spPr>
          <a:xfrm>
            <a:off x="1853306" y="3579862"/>
            <a:ext cx="473491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也可以像下面这样计算：</a:t>
            </a:r>
          </a:p>
        </p:txBody>
      </p:sp>
      <p:sp>
        <p:nvSpPr>
          <p:cNvPr id="33" name="文本框 22"/>
          <p:cNvSpPr txBox="1"/>
          <p:nvPr/>
        </p:nvSpPr>
        <p:spPr>
          <a:xfrm>
            <a:off x="2699792" y="4011910"/>
            <a:ext cx="398938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 </a:t>
            </a:r>
            <a:r>
              <a:rPr lang="en-US" altLang="zh-CN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S = </a:t>
            </a:r>
            <a:r>
              <a:rPr lang="zh-CN" altLang="en-US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πr</a:t>
            </a:r>
            <a:r>
              <a:rPr lang="zh-CN" altLang="en-US" sz="2400" b="1" i="1" spc="-100" baseline="500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2 </a:t>
            </a:r>
            <a:r>
              <a:rPr lang="zh-CN" altLang="en-US" sz="2400" b="1" i="1" spc="-100" baseline="300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 </a:t>
            </a:r>
            <a:r>
              <a:rPr lang="en-US" altLang="zh-CN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= </a:t>
            </a:r>
            <a:r>
              <a:rPr lang="zh-CN" altLang="en-US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π×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5</a:t>
            </a:r>
            <a:r>
              <a:rPr lang="zh-CN" altLang="en-US" sz="2400" b="1" spc="-100" baseline="50000" noProof="1"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2</a:t>
            </a:r>
            <a:r>
              <a:rPr lang="en-US" altLang="zh-CN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= 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25</a:t>
            </a:r>
            <a:r>
              <a:rPr lang="zh-CN" altLang="en-US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400" b="1" i="1" spc="-100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 </a:t>
            </a:r>
            <a:endParaRPr lang="zh-CN" altLang="en-US" sz="2400" b="1" i="1" spc="-100" baseline="30000" noProof="1">
              <a:latin typeface="Times New Roman" pitchFamily="18" charset="0"/>
              <a:ea typeface="楷体" pitchFamily="49" charset="-122"/>
              <a:cs typeface="Times New Roman" pitchFamily="18" charset="0"/>
              <a:sym typeface="+mn-ea"/>
            </a:endParaRPr>
          </a:p>
        </p:txBody>
      </p:sp>
      <p:sp>
        <p:nvSpPr>
          <p:cNvPr id="34" name="文本框 24"/>
          <p:cNvSpPr txBox="1"/>
          <p:nvPr/>
        </p:nvSpPr>
        <p:spPr>
          <a:xfrm>
            <a:off x="1835696" y="4372629"/>
            <a:ext cx="53562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答：喷灌的面积大约是       平方米。</a:t>
            </a:r>
          </a:p>
        </p:txBody>
      </p:sp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974" y="4677429"/>
            <a:ext cx="11715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22"/>
          <p:cNvSpPr txBox="1"/>
          <p:nvPr/>
        </p:nvSpPr>
        <p:spPr>
          <a:xfrm>
            <a:off x="4965848" y="4346798"/>
            <a:ext cx="10080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78.5</a:t>
            </a:r>
            <a:endParaRPr lang="en-US" altLang="zh-CN" sz="2400" b="1" baseline="60000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539552" y="483518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9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13" y="1794537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819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 bldLvl="0" animBg="1"/>
      <p:bldP spid="27" grpId="0"/>
      <p:bldP spid="29" grpId="0"/>
      <p:bldP spid="30" grpId="0"/>
      <p:bldP spid="31" grpId="0"/>
      <p:bldP spid="32" grpId="0"/>
      <p:bldP spid="33" grpId="0"/>
      <p:bldP spid="34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7" name="TextBox 22"/>
          <p:cNvSpPr txBox="1"/>
          <p:nvPr/>
        </p:nvSpPr>
        <p:spPr>
          <a:xfrm>
            <a:off x="611560" y="968410"/>
            <a:ext cx="565943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800" b="1" noProof="1"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en-US" sz="2800" b="1" noProof="1" smtClean="0"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zh-CN" altLang="en-US" sz="2800" b="1" noProof="1" smtClean="0">
                <a:latin typeface="楷体" pitchFamily="49" charset="-122"/>
                <a:ea typeface="楷体" pitchFamily="49" charset="-122"/>
                <a:sym typeface="+mn-ea"/>
              </a:rPr>
              <a:t>计算下面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sym typeface="+mn-ea"/>
              </a:rPr>
              <a:t>各圆的面积。</a:t>
            </a:r>
          </a:p>
        </p:txBody>
      </p:sp>
      <p:pic>
        <p:nvPicPr>
          <p:cNvPr id="18" name="图片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161"/>
          <a:stretch>
            <a:fillRect/>
          </a:stretch>
        </p:blipFill>
        <p:spPr bwMode="auto">
          <a:xfrm>
            <a:off x="827584" y="1318915"/>
            <a:ext cx="1274763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131840" y="3291830"/>
            <a:ext cx="3508068" cy="1208088"/>
            <a:chOff x="1061" y="5005"/>
            <a:chExt cx="4819" cy="1902"/>
          </a:xfrm>
        </p:grpSpPr>
        <p:sp>
          <p:nvSpPr>
            <p:cNvPr id="20" name="TextBox 22"/>
            <p:cNvSpPr txBox="1"/>
            <p:nvPr/>
          </p:nvSpPr>
          <p:spPr>
            <a:xfrm>
              <a:off x="1457" y="5005"/>
              <a:ext cx="414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1.5</a:t>
              </a:r>
              <a:r>
                <a:rPr lang="en-US" altLang="zh-CN" sz="2400" b="1" baseline="60000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</a:p>
          </p:txBody>
        </p:sp>
        <p:sp>
          <p:nvSpPr>
            <p:cNvPr id="21" name="TextBox 22"/>
            <p:cNvSpPr txBox="1"/>
            <p:nvPr/>
          </p:nvSpPr>
          <p:spPr>
            <a:xfrm>
              <a:off x="1061" y="5575"/>
              <a:ext cx="414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2.25</a:t>
              </a:r>
              <a:endParaRPr lang="en-US" altLang="zh-CN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061" y="6187"/>
              <a:ext cx="414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＝</a:t>
              </a:r>
              <a:endParaRPr lang="en-US" altLang="zh-CN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57" y="6187"/>
              <a:ext cx="442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7.065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（平方厘米）</a:t>
              </a:r>
              <a:endParaRPr lang="zh-CN" altLang="en-US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405667" y="3291999"/>
            <a:ext cx="3950309" cy="1223967"/>
            <a:chOff x="1061" y="5005"/>
            <a:chExt cx="4769" cy="1927"/>
          </a:xfrm>
        </p:grpSpPr>
        <p:sp>
          <p:nvSpPr>
            <p:cNvPr id="34" name="TextBox 22"/>
            <p:cNvSpPr txBox="1"/>
            <p:nvPr/>
          </p:nvSpPr>
          <p:spPr>
            <a:xfrm>
              <a:off x="1409" y="5005"/>
              <a:ext cx="414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1</a:t>
              </a:r>
              <a:r>
                <a:rPr lang="en-US" altLang="zh-CN" sz="2400" b="1" baseline="60000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</a:p>
          </p:txBody>
        </p:sp>
        <p:sp>
          <p:nvSpPr>
            <p:cNvPr id="35" name="TextBox 22"/>
            <p:cNvSpPr txBox="1"/>
            <p:nvPr/>
          </p:nvSpPr>
          <p:spPr>
            <a:xfrm>
              <a:off x="1061" y="5645"/>
              <a:ext cx="414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1</a:t>
              </a:r>
              <a:endParaRPr lang="en-US" altLang="zh-CN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sp>
          <p:nvSpPr>
            <p:cNvPr id="36" name="TextBox 22"/>
            <p:cNvSpPr txBox="1"/>
            <p:nvPr/>
          </p:nvSpPr>
          <p:spPr>
            <a:xfrm>
              <a:off x="1061" y="6187"/>
              <a:ext cx="414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＝</a:t>
              </a:r>
              <a:endParaRPr lang="en-US" altLang="zh-CN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sp>
          <p:nvSpPr>
            <p:cNvPr id="40" name="TextBox 22"/>
            <p:cNvSpPr txBox="1"/>
            <p:nvPr/>
          </p:nvSpPr>
          <p:spPr>
            <a:xfrm>
              <a:off x="1409" y="6212"/>
              <a:ext cx="4421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（平方厘米）</a:t>
              </a:r>
              <a:endParaRPr lang="zh-CN" altLang="en-US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084168" y="3219822"/>
            <a:ext cx="3897313" cy="1208088"/>
            <a:chOff x="1061" y="5005"/>
            <a:chExt cx="4891" cy="1902"/>
          </a:xfrm>
        </p:grpSpPr>
        <p:sp>
          <p:nvSpPr>
            <p:cNvPr id="43" name="TextBox 22"/>
            <p:cNvSpPr txBox="1"/>
            <p:nvPr/>
          </p:nvSpPr>
          <p:spPr>
            <a:xfrm>
              <a:off x="1422" y="5005"/>
              <a:ext cx="4144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×（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0.8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÷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）</a:t>
              </a:r>
              <a:endParaRPr lang="en-US" altLang="zh-CN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61" y="5575"/>
              <a:ext cx="4144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0.16</a:t>
              </a:r>
              <a:endParaRPr lang="en-US" altLang="zh-CN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sp>
          <p:nvSpPr>
            <p:cNvPr id="45" name="TextBox 22"/>
            <p:cNvSpPr txBox="1"/>
            <p:nvPr/>
          </p:nvSpPr>
          <p:spPr>
            <a:xfrm>
              <a:off x="1061" y="6187"/>
              <a:ext cx="4144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＝</a:t>
              </a:r>
              <a:endParaRPr lang="en-US" altLang="zh-CN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sp>
          <p:nvSpPr>
            <p:cNvPr id="46" name="TextBox 22"/>
            <p:cNvSpPr txBox="1"/>
            <p:nvPr/>
          </p:nvSpPr>
          <p:spPr>
            <a:xfrm>
              <a:off x="1529" y="6187"/>
              <a:ext cx="442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0.5024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（平方米）</a:t>
              </a:r>
              <a:endParaRPr lang="zh-CN" altLang="en-US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pic>
        <p:nvPicPr>
          <p:cNvPr id="47" name="图片 2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8" r="42990"/>
          <a:stretch>
            <a:fillRect/>
          </a:stretch>
        </p:blipFill>
        <p:spPr bwMode="auto">
          <a:xfrm>
            <a:off x="3275856" y="1318915"/>
            <a:ext cx="1847850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2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31"/>
          <a:stretch>
            <a:fillRect/>
          </a:stretch>
        </p:blipFill>
        <p:spPr bwMode="auto">
          <a:xfrm>
            <a:off x="6084168" y="1131590"/>
            <a:ext cx="2233612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1"/>
          <p:cNvSpPr txBox="1"/>
          <p:nvPr/>
        </p:nvSpPr>
        <p:spPr>
          <a:xfrm>
            <a:off x="8676456" y="3219822"/>
            <a:ext cx="28725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en-US" altLang="zh-CN" sz="1600" b="1" noProof="1">
                <a:latin typeface="楷体" pitchFamily="49" charset="-122"/>
                <a:ea typeface="楷体" pitchFamily="49" charset="-122"/>
                <a:sym typeface="+mn-ea"/>
              </a:rPr>
              <a:t>2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2"/>
          <p:cNvSpPr txBox="1"/>
          <p:nvPr/>
        </p:nvSpPr>
        <p:spPr>
          <a:xfrm>
            <a:off x="959743" y="615802"/>
            <a:ext cx="7068641" cy="823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2.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一个圆形电子元件薄片，直径是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厘米。这个电子元件薄片的面积是多少平方厘米？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2195736" y="2283718"/>
            <a:ext cx="3328987" cy="1206500"/>
            <a:chOff x="1061" y="5005"/>
            <a:chExt cx="5241" cy="1902"/>
          </a:xfrm>
        </p:grpSpPr>
        <p:sp>
          <p:nvSpPr>
            <p:cNvPr id="26" name="TextBox 22"/>
            <p:cNvSpPr txBox="1"/>
            <p:nvPr/>
          </p:nvSpPr>
          <p:spPr>
            <a:xfrm>
              <a:off x="1536" y="5005"/>
              <a:ext cx="4144" cy="7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×（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16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÷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）</a:t>
              </a:r>
              <a:r>
                <a:rPr lang="en-US" altLang="zh-CN" sz="2400" b="1" baseline="60000" noProof="1">
                  <a:latin typeface="楷体" pitchFamily="49" charset="-122"/>
                  <a:ea typeface="楷体" pitchFamily="49" charset="-122"/>
                  <a:sym typeface="+mn-ea"/>
                </a:rPr>
                <a:t>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61" y="5576"/>
              <a:ext cx="4144" cy="7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＝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×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64</a:t>
              </a:r>
              <a:endParaRPr lang="en-US" altLang="zh-CN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sp>
          <p:nvSpPr>
            <p:cNvPr id="28" name="TextBox 22"/>
            <p:cNvSpPr txBox="1"/>
            <p:nvPr/>
          </p:nvSpPr>
          <p:spPr>
            <a:xfrm>
              <a:off x="1061" y="6186"/>
              <a:ext cx="4144" cy="7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＝</a:t>
              </a:r>
              <a:endParaRPr lang="en-US" altLang="zh-CN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  <p:sp>
          <p:nvSpPr>
            <p:cNvPr id="29" name="TextBox 22"/>
            <p:cNvSpPr txBox="1"/>
            <p:nvPr/>
          </p:nvSpPr>
          <p:spPr>
            <a:xfrm>
              <a:off x="1573" y="6186"/>
              <a:ext cx="4729" cy="7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200.96</a:t>
              </a:r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（平方厘米）</a:t>
              </a:r>
              <a:endParaRPr lang="zh-CN" altLang="en-US" sz="2400" b="1" baseline="60000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sp>
        <p:nvSpPr>
          <p:cNvPr id="30" name="文本框 5"/>
          <p:cNvSpPr txBox="1"/>
          <p:nvPr/>
        </p:nvSpPr>
        <p:spPr>
          <a:xfrm>
            <a:off x="1122759" y="3723878"/>
            <a:ext cx="699582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答：这个电子元件薄片的面积是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200.96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平方厘米。</a:t>
            </a:r>
            <a:endParaRPr lang="en-US" alt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3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092280" y="2499742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39552" y="627534"/>
            <a:ext cx="78120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求下面各圆的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面积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812788" y="309061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149163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r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7 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1600" y="2182093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r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9 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1600" y="2859782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2 </a:t>
            </a:r>
            <a:r>
              <a:rPr lang="en-US" altLang="zh-CN" sz="2400" b="1" i="1" dirty="0" err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1600" y="3579862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1.2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03848" y="1491630"/>
            <a:ext cx="3995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×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7</a:t>
            </a:r>
            <a:r>
              <a:rPr lang="en-US" altLang="zh-CN" sz="2400" b="1" baseline="300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= 153.86(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r>
              <a:rPr lang="en-US" altLang="zh-CN" sz="2400" b="1" baseline="300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03848" y="2182093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×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9</a:t>
            </a:r>
            <a:r>
              <a:rPr lang="en-US" altLang="zh-CN" sz="2400" b="1" baseline="300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= 254.34(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r>
              <a:rPr lang="en-US" altLang="zh-CN" sz="2400" b="1" baseline="300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2859782"/>
            <a:ext cx="4808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×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(2÷2)</a:t>
            </a:r>
            <a:r>
              <a:rPr lang="en-US" altLang="zh-CN" sz="2400" b="1" baseline="300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3.14(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dm</a:t>
            </a:r>
            <a:r>
              <a:rPr lang="en-US" altLang="zh-CN" sz="2400" b="1" baseline="300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03848" y="3550245"/>
            <a:ext cx="4734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(1.2÷2)</a:t>
            </a:r>
            <a:r>
              <a:rPr lang="en-US" altLang="zh-CN" sz="2400" b="1" baseline="300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1.1304(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m</a:t>
            </a:r>
            <a:r>
              <a:rPr lang="en-US" altLang="zh-CN" sz="2400" b="1" baseline="300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/>
      <p:bldP spid="16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88026" y="540260"/>
            <a:ext cx="78120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一个圆形桌面的直径是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米，给这个桌面配一块玻璃，玻璃的面积至少是多少平方米？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489237" y="2499742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675162" y="3875533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：玻璃的面积至少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0.785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平方米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1720" y="1923678"/>
            <a:ext cx="4808018" cy="168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3.14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×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(1÷2)</a:t>
            </a:r>
            <a:r>
              <a:rPr lang="en-US" altLang="zh-CN" sz="2400" b="1" baseline="30000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3.14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0.25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0.785(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m</a:t>
            </a:r>
            <a:r>
              <a:rPr lang="en-US" altLang="zh-CN" sz="2400" b="1" baseline="30000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348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89600" y="1995686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我学会了计算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圆的面积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259632" y="2499742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024176" y="2427734"/>
            <a:ext cx="7004208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fontAlgn="auto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拼成的长方形与原来的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圆：面积相等、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长方形的宽是圆的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半径、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长方形的长是圆周长的一半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1149058" y="3316154"/>
            <a:ext cx="6519286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fontAlgn="auto"/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如果用</a:t>
            </a:r>
            <a:r>
              <a:rPr lang="en-US" altLang="zh-CN" sz="2400" b="1" i="1" spc="-100" noProof="1">
                <a:ea typeface="楷体" pitchFamily="49" charset="-122"/>
                <a:cs typeface="Times New Roman" pitchFamily="18" charset="0"/>
                <a:sym typeface="+mn-ea"/>
              </a:rPr>
              <a:t>S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表示圆的面积，上面的公式可以写成：</a:t>
            </a:r>
          </a:p>
          <a:p>
            <a:pPr fontAlgn="auto"/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            </a:t>
            </a:r>
            <a:r>
              <a:rPr lang="en-US" altLang="zh-CN" sz="2400" b="1" i="1" spc="-100" noProof="1">
                <a:ea typeface="楷体" pitchFamily="49" charset="-122"/>
                <a:cs typeface="Times New Roman" pitchFamily="18" charset="0"/>
                <a:sym typeface="+mn-ea"/>
              </a:rPr>
              <a:t>S </a:t>
            </a:r>
            <a:r>
              <a:rPr lang="en-US" altLang="zh-CN" sz="2400" b="1" spc="-100" noProof="1">
                <a:ea typeface="楷体" pitchFamily="49" charset="-122"/>
                <a:cs typeface="Times New Roman" pitchFamily="18" charset="0"/>
                <a:sym typeface="+mn-ea"/>
              </a:rPr>
              <a:t>= </a:t>
            </a:r>
            <a:r>
              <a:rPr lang="zh-CN" altLang="en-US" sz="2400" b="1" spc="-100" noProof="1"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b="1" i="1" spc="-100" noProof="1"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400" b="1" spc="-100" baseline="30000" noProof="1">
                <a:ea typeface="楷体" pitchFamily="49" charset="-122"/>
                <a:cs typeface="Times New Roman" pitchFamily="18" charset="0"/>
                <a:sym typeface="+mn-ea"/>
              </a:rPr>
              <a:t>2</a:t>
            </a:r>
            <a:endParaRPr lang="en-US" altLang="zh-CN" sz="2400" b="1" spc="-100" noProof="1">
              <a:ea typeface="楷体" pitchFamily="49" charset="-122"/>
              <a:cs typeface="Times New Roman" pitchFamily="18" charset="0"/>
              <a:sym typeface="+mn-ea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288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102531" y="2093795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402851" y="1349767"/>
            <a:ext cx="3384376" cy="744027"/>
          </a:xfrm>
          <a:prstGeom prst="wedgeRoundRectCallout">
            <a:avLst>
              <a:gd name="adj1" fmla="val -40075"/>
              <a:gd name="adj2" fmla="val 7300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下面的图形，除了计算周长，你还会算什么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669599" y="3797395"/>
            <a:ext cx="3261644" cy="648718"/>
          </a:xfrm>
          <a:prstGeom prst="wedgeRoundRectCallout">
            <a:avLst>
              <a:gd name="adj1" fmla="val -47544"/>
              <a:gd name="adj2" fmla="val -8108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圆的面积怎么算呢？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5723331" y="1493784"/>
            <a:ext cx="2592288" cy="600011"/>
          </a:xfrm>
          <a:prstGeom prst="wedgeRoundRectCallout">
            <a:avLst>
              <a:gd name="adj1" fmla="val 43515"/>
              <a:gd name="adj2" fmla="val 7785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我还会算面积。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811898" y="2731973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3" name="等腰三角形 2"/>
          <p:cNvSpPr/>
          <p:nvPr/>
        </p:nvSpPr>
        <p:spPr>
          <a:xfrm>
            <a:off x="1978915" y="2468337"/>
            <a:ext cx="663685" cy="681631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2886094" y="2645912"/>
            <a:ext cx="893021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4067147" y="2383980"/>
            <a:ext cx="720080" cy="7659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梯形 5"/>
          <p:cNvSpPr/>
          <p:nvPr/>
        </p:nvSpPr>
        <p:spPr>
          <a:xfrm>
            <a:off x="5147267" y="2501896"/>
            <a:ext cx="867632" cy="597274"/>
          </a:xfrm>
          <a:prstGeom prst="trapezoi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平行四边形 6"/>
          <p:cNvSpPr/>
          <p:nvPr/>
        </p:nvSpPr>
        <p:spPr>
          <a:xfrm>
            <a:off x="6299395" y="2501896"/>
            <a:ext cx="864096" cy="588745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7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标注 30"/>
          <p:cNvSpPr/>
          <p:nvPr/>
        </p:nvSpPr>
        <p:spPr>
          <a:xfrm>
            <a:off x="2827159" y="2994767"/>
            <a:ext cx="4670177" cy="505942"/>
          </a:xfrm>
          <a:prstGeom prst="wedgeRoundRectCallout">
            <a:avLst>
              <a:gd name="adj1" fmla="val -56361"/>
              <a:gd name="adj2" fmla="val 2691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你准备怎样数？与同学交流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56922"/>
            <a:ext cx="1655762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22"/>
          <p:cNvSpPr txBox="1"/>
          <p:nvPr/>
        </p:nvSpPr>
        <p:spPr>
          <a:xfrm>
            <a:off x="1835696" y="1244954"/>
            <a:ext cx="51125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右图是以正方形的边长为半径画出的一个圆，你能用数方格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（每小格表示</a:t>
            </a:r>
            <a:r>
              <a:rPr lang="en-US" altLang="zh-CN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平方厘米）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的方法算出圆的面积吗？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539552" y="1244954"/>
            <a:ext cx="1166673" cy="1064551"/>
            <a:chOff x="670145" y="1457273"/>
            <a:chExt cx="1555361" cy="1419401"/>
          </a:xfrm>
        </p:grpSpPr>
        <p:pic>
          <p:nvPicPr>
            <p:cNvPr id="29" name="图片 28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7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047" y="2850751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103050"/>
              </p:ext>
            </p:extLst>
          </p:nvPr>
        </p:nvGraphicFramePr>
        <p:xfrm>
          <a:off x="827584" y="843558"/>
          <a:ext cx="7848873" cy="331236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520280"/>
                <a:gridCol w="2712302"/>
                <a:gridCol w="2616291"/>
              </a:tblGrid>
              <a:tr h="3312368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020272" y="3121231"/>
            <a:ext cx="912996" cy="8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259632" y="2718247"/>
            <a:ext cx="864096" cy="100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4427984" y="3075806"/>
            <a:ext cx="792088" cy="93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3431192" y="1276155"/>
            <a:ext cx="2508960" cy="1442092"/>
          </a:xfrm>
          <a:prstGeom prst="wedgeRoundRectCallout">
            <a:avLst>
              <a:gd name="adj1" fmla="val 5360"/>
              <a:gd name="adj2" fmla="val 6459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数一数有几个整格，有几个不是整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格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  <a:cs typeface="楷体_GB2312"/>
              </a:rPr>
              <a:t>。</a:t>
            </a:r>
            <a:endParaRPr lang="zh-CN" altLang="zh-CN" sz="28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239738" y="1465627"/>
            <a:ext cx="2292702" cy="1252620"/>
          </a:xfrm>
          <a:prstGeom prst="wedgeRoundRectCallout">
            <a:avLst>
              <a:gd name="adj1" fmla="val 10581"/>
              <a:gd name="adj2" fmla="val 75727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特别接近整格的可以看成整格。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60712" y="1275606"/>
            <a:ext cx="2329915" cy="959861"/>
            <a:chOff x="945941" y="3433365"/>
            <a:chExt cx="2329915" cy="959861"/>
          </a:xfrm>
        </p:grpSpPr>
        <p:sp>
          <p:nvSpPr>
            <p:cNvPr id="9" name="圆角矩形标注 8"/>
            <p:cNvSpPr/>
            <p:nvPr/>
          </p:nvSpPr>
          <p:spPr>
            <a:xfrm>
              <a:off x="945941" y="3435846"/>
              <a:ext cx="2329915" cy="957380"/>
            </a:xfrm>
            <a:prstGeom prst="wedgeRoundRectCallout">
              <a:avLst>
                <a:gd name="adj1" fmla="val 2277"/>
                <a:gd name="adj2" fmla="val 6190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zh-CN" altLang="en-US" sz="28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先数出   个圆的面积。</a:t>
              </a:r>
            </a:p>
          </p:txBody>
        </p:sp>
        <p:graphicFrame>
          <p:nvGraphicFramePr>
            <p:cNvPr id="10" name="对象 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589713"/>
                </p:ext>
              </p:extLst>
            </p:nvPr>
          </p:nvGraphicFramePr>
          <p:xfrm>
            <a:off x="2280965" y="3433365"/>
            <a:ext cx="225425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6" name="公式" r:id="rId6" imgW="152280" imgH="393480" progId="Equation.3">
                    <p:embed/>
                  </p:oleObj>
                </mc:Choice>
                <mc:Fallback>
                  <p:oleObj name="公式" r:id="rId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0965" y="3433365"/>
                          <a:ext cx="225425" cy="5810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90337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778" y="950497"/>
            <a:ext cx="6757565" cy="18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22"/>
          <p:cNvSpPr txBox="1"/>
          <p:nvPr/>
        </p:nvSpPr>
        <p:spPr>
          <a:xfrm>
            <a:off x="500260" y="503089"/>
            <a:ext cx="81026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先填一填，再计算圆的面积大约是正方形面积的几倍。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1512503" y="1598569"/>
            <a:ext cx="84931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16</a:t>
            </a:r>
            <a:endParaRPr 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7" name="TextBox 22"/>
          <p:cNvSpPr txBox="1"/>
          <p:nvPr/>
        </p:nvSpPr>
        <p:spPr>
          <a:xfrm>
            <a:off x="2960303" y="1598569"/>
            <a:ext cx="84931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4</a:t>
            </a:r>
          </a:p>
        </p:txBody>
      </p:sp>
      <p:sp>
        <p:nvSpPr>
          <p:cNvPr id="18" name="TextBox 22"/>
          <p:cNvSpPr txBox="1"/>
          <p:nvPr/>
        </p:nvSpPr>
        <p:spPr>
          <a:xfrm>
            <a:off x="4436678" y="1598569"/>
            <a:ext cx="8477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50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502016" y="1598569"/>
            <a:ext cx="8477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3.1</a:t>
            </a:r>
          </a:p>
        </p:txBody>
      </p:sp>
      <p:pic>
        <p:nvPicPr>
          <p:cNvPr id="23" name="图片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695" y="3254753"/>
            <a:ext cx="4321995" cy="154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2"/>
          <p:cNvSpPr txBox="1"/>
          <p:nvPr/>
        </p:nvSpPr>
        <p:spPr>
          <a:xfrm>
            <a:off x="500260" y="2797553"/>
            <a:ext cx="81041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用同样的方法计算下面两个圆的面积，并把结果填入上表。</a:t>
            </a: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517041" y="1933457"/>
            <a:ext cx="5837238" cy="457200"/>
            <a:chOff x="2271" y="2585"/>
            <a:chExt cx="9192" cy="720"/>
          </a:xfrm>
        </p:grpSpPr>
        <p:sp>
          <p:nvSpPr>
            <p:cNvPr id="30" name="TextBox 22"/>
            <p:cNvSpPr txBox="1"/>
            <p:nvPr/>
          </p:nvSpPr>
          <p:spPr>
            <a:xfrm>
              <a:off x="2271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25</a:t>
              </a:r>
            </a:p>
          </p:txBody>
        </p:sp>
        <p:sp>
          <p:nvSpPr>
            <p:cNvPr id="31" name="TextBox 22"/>
            <p:cNvSpPr txBox="1"/>
            <p:nvPr/>
          </p:nvSpPr>
          <p:spPr>
            <a:xfrm>
              <a:off x="4551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5</a:t>
              </a:r>
            </a:p>
          </p:txBody>
        </p:sp>
        <p:sp>
          <p:nvSpPr>
            <p:cNvPr id="32" name="TextBox 22"/>
            <p:cNvSpPr txBox="1"/>
            <p:nvPr/>
          </p:nvSpPr>
          <p:spPr>
            <a:xfrm>
              <a:off x="6876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78</a:t>
              </a:r>
            </a:p>
          </p:txBody>
        </p:sp>
        <p:sp>
          <p:nvSpPr>
            <p:cNvPr id="33" name="TextBox 22"/>
            <p:cNvSpPr txBox="1"/>
            <p:nvPr/>
          </p:nvSpPr>
          <p:spPr>
            <a:xfrm>
              <a:off x="10128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3.1</a:t>
              </a: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1517041" y="2272364"/>
            <a:ext cx="5837238" cy="457200"/>
            <a:chOff x="2271" y="2585"/>
            <a:chExt cx="9192" cy="720"/>
          </a:xfrm>
        </p:grpSpPr>
        <p:sp>
          <p:nvSpPr>
            <p:cNvPr id="35" name="TextBox 22"/>
            <p:cNvSpPr txBox="1"/>
            <p:nvPr/>
          </p:nvSpPr>
          <p:spPr>
            <a:xfrm>
              <a:off x="2271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36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551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6</a:t>
              </a:r>
            </a:p>
          </p:txBody>
        </p:sp>
        <p:sp>
          <p:nvSpPr>
            <p:cNvPr id="37" name="TextBox 22"/>
            <p:cNvSpPr txBox="1"/>
            <p:nvPr/>
          </p:nvSpPr>
          <p:spPr>
            <a:xfrm>
              <a:off x="6731" y="2585"/>
              <a:ext cx="1337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112</a:t>
              </a:r>
            </a:p>
          </p:txBody>
        </p:sp>
        <p:sp>
          <p:nvSpPr>
            <p:cNvPr id="38" name="TextBox 22"/>
            <p:cNvSpPr txBox="1"/>
            <p:nvPr/>
          </p:nvSpPr>
          <p:spPr>
            <a:xfrm>
              <a:off x="10128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3.1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84723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2637154" y="708740"/>
            <a:ext cx="3888432" cy="930473"/>
          </a:xfrm>
          <a:prstGeom prst="wedgeRoundRectCallout">
            <a:avLst>
              <a:gd name="adj1" fmla="val -56995"/>
              <a:gd name="adj2" fmla="val 25023"/>
              <a:gd name="adj3" fmla="val 16667"/>
            </a:avLst>
          </a:prstGeom>
          <a:noFill/>
          <a:ln w="12700">
            <a:solidFill>
              <a:srgbClr val="85AAE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你能发现圆面积与它半径有什么关系吗？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971600" y="2787774"/>
            <a:ext cx="7219541" cy="1368152"/>
            <a:chOff x="971600" y="2598753"/>
            <a:chExt cx="7219541" cy="2011495"/>
          </a:xfrm>
        </p:grpSpPr>
        <p:pic>
          <p:nvPicPr>
            <p:cNvPr id="24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图片 24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6" name="图片 25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2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74102" y="2931789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80312" y="2859781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圆角矩形标注 28"/>
          <p:cNvSpPr/>
          <p:nvPr/>
        </p:nvSpPr>
        <p:spPr>
          <a:xfrm>
            <a:off x="2139342" y="2903402"/>
            <a:ext cx="2288641" cy="1108508"/>
          </a:xfrm>
          <a:prstGeom prst="wedgeRoundRectCallout">
            <a:avLst>
              <a:gd name="adj1" fmla="val -57004"/>
              <a:gd name="adj2" fmla="val -44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圆面积是它半径平方的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倍多一些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4788582" y="2953368"/>
            <a:ext cx="2231690" cy="1058541"/>
          </a:xfrm>
          <a:prstGeom prst="wedgeRoundRectCallout">
            <a:avLst>
              <a:gd name="adj1" fmla="val 53918"/>
              <a:gd name="adj2" fmla="val -1488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圆的面积大约等于半径×半径×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880" y="686522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734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标注 23"/>
          <p:cNvSpPr/>
          <p:nvPr/>
        </p:nvSpPr>
        <p:spPr>
          <a:xfrm>
            <a:off x="3491880" y="3579862"/>
            <a:ext cx="2664296" cy="806989"/>
          </a:xfrm>
          <a:prstGeom prst="wedgeRoundRectCallout">
            <a:avLst>
              <a:gd name="adj1" fmla="val -56448"/>
              <a:gd name="adj2" fmla="val 3404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拼成了一个近似的平行四边形。</a:t>
            </a:r>
          </a:p>
        </p:txBody>
      </p:sp>
      <p:sp>
        <p:nvSpPr>
          <p:cNvPr id="13" name="TextBox 22"/>
          <p:cNvSpPr txBox="1"/>
          <p:nvPr/>
        </p:nvSpPr>
        <p:spPr>
          <a:xfrm>
            <a:off x="2051720" y="699542"/>
            <a:ext cx="69089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把第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117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页上半部分的圆剪下来，按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等份剪开，再拼一拼，看看能拼成什么图形。</a:t>
            </a:r>
          </a:p>
        </p:txBody>
      </p: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204" y="1779662"/>
            <a:ext cx="16732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429" y="2139702"/>
            <a:ext cx="31797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69023" y="499087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8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598" y="3461700"/>
            <a:ext cx="947662" cy="135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851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2"/>
          <p:cNvSpPr txBox="1"/>
          <p:nvPr/>
        </p:nvSpPr>
        <p:spPr>
          <a:xfrm>
            <a:off x="365472" y="483518"/>
            <a:ext cx="870108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如果把圆平均分成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32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份、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64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份</a:t>
            </a:r>
            <a:r>
              <a:rPr lang="en-US" altLang="zh-CN" sz="2400" b="1" spc="-100" noProof="1">
                <a:latin typeface="楷体" pitchFamily="49" charset="-122"/>
                <a:ea typeface="楷体" pitchFamily="49" charset="-122"/>
                <a:sym typeface="+mn-ea"/>
              </a:rPr>
              <a:t>……</a:t>
            </a:r>
            <a:r>
              <a:rPr lang="zh-CN" altLang="en-US" sz="2400" b="1" spc="-100" noProof="1">
                <a:latin typeface="楷体" pitchFamily="49" charset="-122"/>
                <a:ea typeface="楷体" pitchFamily="49" charset="-122"/>
                <a:sym typeface="+mn-ea"/>
              </a:rPr>
              <a:t>拼成的图形会有什么变化？</a:t>
            </a:r>
          </a:p>
        </p:txBody>
      </p:sp>
      <p:pic>
        <p:nvPicPr>
          <p:cNvPr id="18" name="图片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133" y="987574"/>
            <a:ext cx="14859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033" y="1011386"/>
            <a:ext cx="286861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3" y="1836886"/>
            <a:ext cx="22701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083" y="1059011"/>
            <a:ext cx="2381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996" y="1039961"/>
            <a:ext cx="240665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133" y="2224236"/>
            <a:ext cx="233362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圆角矩形标注 27"/>
          <p:cNvSpPr/>
          <p:nvPr/>
        </p:nvSpPr>
        <p:spPr>
          <a:xfrm>
            <a:off x="2682057" y="3608415"/>
            <a:ext cx="4752528" cy="806989"/>
          </a:xfrm>
          <a:prstGeom prst="wedgeRoundRectCallout">
            <a:avLst>
              <a:gd name="adj1" fmla="val -53699"/>
              <a:gd name="adj2" fmla="val -3319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平均分的份数越多，拼成的图形越接近长方形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383111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4619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689060"/>
              </p:ext>
            </p:extLst>
          </p:nvPr>
        </p:nvGraphicFramePr>
        <p:xfrm>
          <a:off x="912813" y="2057425"/>
          <a:ext cx="7174986" cy="2242517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391662"/>
                <a:gridCol w="2391662"/>
                <a:gridCol w="2391662"/>
              </a:tblGrid>
              <a:tr h="2242517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164288" y="3475142"/>
            <a:ext cx="768980" cy="7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971600" y="3421422"/>
            <a:ext cx="693092" cy="8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4283968" y="3475142"/>
            <a:ext cx="648072" cy="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圆角矩形标注 13"/>
          <p:cNvSpPr/>
          <p:nvPr/>
        </p:nvSpPr>
        <p:spPr>
          <a:xfrm>
            <a:off x="3419872" y="2219180"/>
            <a:ext cx="2209606" cy="921680"/>
          </a:xfrm>
          <a:prstGeom prst="wedgeRoundRectCallout">
            <a:avLst>
              <a:gd name="adj1" fmla="val 5360"/>
              <a:gd name="adj2" fmla="val 6459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长方形的宽是圆的半径。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5796136" y="2251276"/>
            <a:ext cx="2137132" cy="789713"/>
          </a:xfrm>
          <a:prstGeom prst="wedgeRoundRectCallout">
            <a:avLst>
              <a:gd name="adj1" fmla="val -22529"/>
              <a:gd name="adj2" fmla="val 79170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长方形的长是圆周长的一半。</a:t>
            </a:r>
          </a:p>
        </p:txBody>
      </p:sp>
      <p:sp>
        <p:nvSpPr>
          <p:cNvPr id="20" name="圆角矩形标注 19"/>
          <p:cNvSpPr/>
          <p:nvPr/>
        </p:nvSpPr>
        <p:spPr>
          <a:xfrm>
            <a:off x="1043608" y="2154126"/>
            <a:ext cx="1969875" cy="1137704"/>
          </a:xfrm>
          <a:prstGeom prst="wedgeRoundRectCallout">
            <a:avLst>
              <a:gd name="adj1" fmla="val 2277"/>
              <a:gd name="adj2" fmla="val 61909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长方形的面积与圆的面积相等。</a:t>
            </a:r>
          </a:p>
        </p:txBody>
      </p:sp>
      <p:sp>
        <p:nvSpPr>
          <p:cNvPr id="23" name="圆角矩形标注 22"/>
          <p:cNvSpPr/>
          <p:nvPr/>
        </p:nvSpPr>
        <p:spPr>
          <a:xfrm>
            <a:off x="1860379" y="627534"/>
            <a:ext cx="5328592" cy="504056"/>
          </a:xfrm>
          <a:prstGeom prst="wedgeRoundRectCallout">
            <a:avLst>
              <a:gd name="adj1" fmla="val -52756"/>
              <a:gd name="adj2" fmla="val 4026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拼成的长方形与原来的圆有什么关系？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62" y="504196"/>
            <a:ext cx="990518" cy="141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78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0" grpId="0" animBg="1"/>
      <p:bldP spid="23" grpId="0" bldLvl="0" animBg="1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790</Words>
  <Application>Microsoft Office PowerPoint</Application>
  <PresentationFormat>全屏显示(16:9)</PresentationFormat>
  <Paragraphs>124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Calibri</vt:lpstr>
      <vt:lpstr>黑体</vt:lpstr>
      <vt:lpstr>楷体</vt:lpstr>
      <vt:lpstr>幼圆</vt:lpstr>
      <vt:lpstr>楷体_GB2312</vt:lpstr>
      <vt:lpstr>微软雅黑</vt:lpstr>
      <vt:lpstr>Times New Roman</vt:lpstr>
      <vt:lpstr>3_Office 主题</vt:lpstr>
      <vt:lpstr>5_Office 主题</vt:lpstr>
      <vt:lpstr>4_Office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2019-10-15T02:35:28Z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